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1" r:id="rId2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7" autoAdjust="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İlişkiler </a:t>
            </a:r>
            <a:r>
              <a:rPr lang="tr-TR" altLang="tr-TR" sz="3200" b="1" dirty="0" err="1" smtClean="0"/>
              <a:t>veTanıtım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İletişim Fakültesi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204 Kamuoyu ve Pazar Araştırmaları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Üyesi Burcu ALTIPARMAK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47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Anket Hazırlama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Hafta-8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204 Kamuoyu ve Pazar Araştırmaları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val="13099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HAZIRLIK</a:t>
            </a:r>
          </a:p>
        </p:txBody>
      </p:sp>
    </p:spTree>
    <p:extLst>
      <p:ext uri="{BB962C8B-B14F-4D97-AF65-F5344CB8AC3E}">
        <p14:creationId xmlns:p14="http://schemas.microsoft.com/office/powerpoint/2010/main" val="110965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Hazırlık Aşamaları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1909" y="2457450"/>
            <a:ext cx="6686550" cy="3210951"/>
          </a:xfrm>
        </p:spPr>
        <p:txBody>
          <a:bodyPr>
            <a:normAutofit/>
          </a:bodyPr>
          <a:lstStyle/>
          <a:p>
            <a:r>
              <a:rPr lang="tr-TR" sz="1800" b="1" dirty="0"/>
              <a:t>Kamuoyu araştırmasında ilk adım çalışma konusunun belirlenmesidir.</a:t>
            </a:r>
          </a:p>
          <a:p>
            <a:r>
              <a:rPr lang="tr-TR" sz="1800" b="1" dirty="0"/>
              <a:t>Hangi bilgiyi elde etmek istediğimiz , bunun için nasıl bir plan yapılması gerektiğini bilmeliyiz.</a:t>
            </a:r>
          </a:p>
          <a:p>
            <a:r>
              <a:rPr lang="tr-TR" sz="1800" b="1" dirty="0"/>
              <a:t>Bu bilgiye ulaşmak için hangi sorulara ihtiyacımız var.</a:t>
            </a:r>
          </a:p>
          <a:p>
            <a:r>
              <a:rPr lang="tr-TR" sz="1800" b="1" dirty="0"/>
              <a:t>Ne soracağımızın ardından kime soracağız konusu gündeme gelir.(hedef popülasyonu, evren)</a:t>
            </a:r>
          </a:p>
          <a:p>
            <a:pPr marL="2400300" lvl="7" indent="0">
              <a:buNone/>
            </a:pPr>
            <a:endParaRPr lang="tr-TR" b="1" dirty="0"/>
          </a:p>
          <a:p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2579063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Kamuoyu Araştırma Yöntemleri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Postayla Anket</a:t>
            </a:r>
          </a:p>
          <a:p>
            <a:endParaRPr lang="tr-TR" sz="1800" b="1" dirty="0"/>
          </a:p>
          <a:p>
            <a:r>
              <a:rPr lang="tr-TR" sz="1800" b="1" dirty="0" err="1"/>
              <a:t>Yüzyüze</a:t>
            </a:r>
            <a:r>
              <a:rPr lang="tr-TR" sz="1800" b="1" dirty="0"/>
              <a:t> Anket</a:t>
            </a:r>
          </a:p>
          <a:p>
            <a:endParaRPr lang="tr-TR" sz="1800" b="1" dirty="0"/>
          </a:p>
          <a:p>
            <a:r>
              <a:rPr lang="tr-TR" sz="1800" b="1" dirty="0"/>
              <a:t>Telefonla Anket</a:t>
            </a:r>
          </a:p>
        </p:txBody>
      </p:sp>
    </p:spTree>
    <p:extLst>
      <p:ext uri="{BB962C8B-B14F-4D97-AF65-F5344CB8AC3E}">
        <p14:creationId xmlns:p14="http://schemas.microsoft.com/office/powerpoint/2010/main" val="249869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Postayla Anket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29397" y="2457450"/>
            <a:ext cx="7299062" cy="2833217"/>
          </a:xfrm>
        </p:spPr>
        <p:txBody>
          <a:bodyPr/>
          <a:lstStyle/>
          <a:p>
            <a:pPr marL="0" indent="0">
              <a:buNone/>
            </a:pPr>
            <a:r>
              <a:rPr lang="tr-TR" sz="1800" b="1" dirty="0"/>
              <a:t>Avantajları: Ucuzdur, az sayıda personele ve organizasyona ihtiyaç duyulur.</a:t>
            </a:r>
          </a:p>
          <a:p>
            <a:pPr marL="0" indent="0">
              <a:buNone/>
            </a:pPr>
            <a:r>
              <a:rPr lang="tr-TR" sz="1800" b="1" dirty="0"/>
              <a:t>Karmaşık soruların da cevaplanabilmesi mümkündür.</a:t>
            </a:r>
          </a:p>
          <a:p>
            <a:pPr marL="0" indent="0">
              <a:buNone/>
            </a:pPr>
            <a:endParaRPr lang="tr-TR" sz="1800" b="1" dirty="0"/>
          </a:p>
          <a:p>
            <a:pPr marL="0" indent="0">
              <a:buNone/>
            </a:pPr>
            <a:r>
              <a:rPr lang="tr-TR" sz="1800" b="1" dirty="0"/>
              <a:t>Dezavantajları: Cevap verilme olasılığı düşüktür. Anket formlarının geri gönderilmesi için örnekleme ulaşmak ve hatırlatmak gerekir. Cevapların geri dönmeme olasılığı yüksektir. Cevap verenin davranışını kontrol etmek zordur.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053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Yüzyüze</a:t>
            </a:r>
            <a:r>
              <a:rPr lang="tr-TR" dirty="0"/>
              <a:t> Anket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/>
              <a:t>Avantajları: Derinlemesine ve karmaşık bilgiler elde edilebilir. Görüşmenin kontrol edilebilmesi kolaydır. Görüşmeci hazırdır. Uzun anketlerde </a:t>
            </a:r>
            <a:r>
              <a:rPr lang="tr-TR" sz="1800" b="1" dirty="0" err="1"/>
              <a:t>yüzyüze</a:t>
            </a:r>
            <a:r>
              <a:rPr lang="tr-TR" sz="1800" b="1" dirty="0"/>
              <a:t> anket daha etkilidir. Maksimum oranda örneklemle yapılır.</a:t>
            </a:r>
          </a:p>
          <a:p>
            <a:pPr marL="0" indent="0">
              <a:buNone/>
            </a:pPr>
            <a:endParaRPr lang="tr-TR" sz="1800" b="1" dirty="0"/>
          </a:p>
          <a:p>
            <a:pPr marL="0" indent="0">
              <a:buNone/>
            </a:pPr>
            <a:r>
              <a:rPr lang="tr-TR" sz="1800" b="1" dirty="0"/>
              <a:t>Dezavantajları: Maliyetlidir. Fazla sayıda anketöre ihtiyaç duyulur. Örneklem dağınıksa, ulaşmak güçleşir.</a:t>
            </a:r>
          </a:p>
        </p:txBody>
      </p:sp>
    </p:spTree>
    <p:extLst>
      <p:ext uri="{BB962C8B-B14F-4D97-AF65-F5344CB8AC3E}">
        <p14:creationId xmlns:p14="http://schemas.microsoft.com/office/powerpoint/2010/main" val="370453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Telefonla Anket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66093" y="2457450"/>
            <a:ext cx="7362367" cy="28332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1800" b="1" dirty="0"/>
              <a:t>Avantajları: En hızlı yöntemdir. Ucuzdur. Kolay yönetilir. Birkaç anketörle, bir telefon merkezinden çalışmak mümkündür. Anketör müdahalesi fazla olmadığı için bozulma da fazla olmaz. </a:t>
            </a:r>
          </a:p>
          <a:p>
            <a:pPr marL="0" indent="0">
              <a:buNone/>
            </a:pPr>
            <a:endParaRPr lang="tr-TR" sz="1800" b="1" dirty="0"/>
          </a:p>
          <a:p>
            <a:pPr marL="0" indent="0">
              <a:buNone/>
            </a:pPr>
            <a:r>
              <a:rPr lang="tr-TR" sz="1800" b="1" dirty="0"/>
              <a:t>Dezavantajları: Araştırmanın takibi zordur. Herkesin telefonu yoktur. Örneklem almak zordur. Kabul edilme olasılığı düşüktür.</a:t>
            </a:r>
          </a:p>
          <a:p>
            <a:pPr marL="0" indent="0">
              <a:buNone/>
            </a:pPr>
            <a:endParaRPr lang="tr-TR" sz="1800" b="1" dirty="0"/>
          </a:p>
          <a:p>
            <a:pPr marL="0" indent="0">
              <a:buNone/>
            </a:pPr>
            <a:r>
              <a:rPr lang="tr-TR" b="1" dirty="0"/>
              <a:t>														Kitap sayfa 18 tablo</a:t>
            </a:r>
          </a:p>
        </p:txBody>
      </p:sp>
    </p:spTree>
    <p:extLst>
      <p:ext uri="{BB962C8B-B14F-4D97-AF65-F5344CB8AC3E}">
        <p14:creationId xmlns:p14="http://schemas.microsoft.com/office/powerpoint/2010/main" val="122521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Anket Soruları ve Soruların Yapıları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08760" y="2457450"/>
            <a:ext cx="7119699" cy="3274256"/>
          </a:xfrm>
        </p:spPr>
        <p:txBody>
          <a:bodyPr>
            <a:noAutofit/>
          </a:bodyPr>
          <a:lstStyle/>
          <a:p>
            <a:r>
              <a:rPr lang="tr-TR" sz="1800" b="1" dirty="0"/>
              <a:t>Sorulacak her sorunun özel bir sebebi olmalıdır.</a:t>
            </a:r>
          </a:p>
          <a:p>
            <a:r>
              <a:rPr lang="tr-TR" sz="1800" b="1" dirty="0"/>
              <a:t>Bütün sorular kamuoyu araştırmasının amaçlarına uygun olmalıdır.</a:t>
            </a:r>
          </a:p>
          <a:p>
            <a:r>
              <a:rPr lang="tr-TR" sz="1800" b="1" dirty="0"/>
              <a:t>Sorular açık bir şekilde yazılmalıdır.</a:t>
            </a:r>
          </a:p>
          <a:p>
            <a:r>
              <a:rPr lang="tr-TR" sz="1800" b="1" dirty="0"/>
              <a:t>Sorular karmaşık, geniş ve kesin olmayan cevaplara yol açacak şekilde olmamalıdır. (Zayıf sorular </a:t>
            </a:r>
            <a:r>
              <a:rPr lang="tr-TR" sz="1800" b="1" dirty="0" err="1"/>
              <a:t>olmalalı</a:t>
            </a:r>
            <a:r>
              <a:rPr lang="tr-TR" sz="1800" b="1" dirty="0"/>
              <a:t>)</a:t>
            </a:r>
          </a:p>
          <a:p>
            <a:r>
              <a:rPr lang="tr-TR" sz="1800" b="1" dirty="0"/>
              <a:t>Zayıf sorular hataya ve yanlış ölçümlere sebep olur.</a:t>
            </a:r>
          </a:p>
          <a:p>
            <a:r>
              <a:rPr lang="tr-TR" sz="1800" b="1" dirty="0"/>
              <a:t>Soruların üslubu, soru formunun yapısı, anketörlerin eğitimi, soruların sıralanışı önemlidir.</a:t>
            </a:r>
          </a:p>
        </p:txBody>
      </p:sp>
    </p:spTree>
    <p:extLst>
      <p:ext uri="{BB962C8B-B14F-4D97-AF65-F5344CB8AC3E}">
        <p14:creationId xmlns:p14="http://schemas.microsoft.com/office/powerpoint/2010/main" val="3622768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 Tipleri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2960" y="2060038"/>
            <a:ext cx="7805499" cy="3230629"/>
          </a:xfrm>
        </p:spPr>
        <p:txBody>
          <a:bodyPr>
            <a:normAutofit/>
          </a:bodyPr>
          <a:lstStyle/>
          <a:p>
            <a:r>
              <a:rPr lang="tr-TR" sz="1800" b="1" dirty="0"/>
              <a:t>Açık uçlu sorular: Cevabı almak için cevap verenin kelimelerinin takip edildiği sorulardır.</a:t>
            </a:r>
          </a:p>
          <a:p>
            <a:pPr marL="0" indent="0">
              <a:buNone/>
            </a:pPr>
            <a:r>
              <a:rPr lang="tr-TR" sz="1800" b="1" dirty="0"/>
              <a:t>			…….hakkında ne düşünüyorsunuz?</a:t>
            </a:r>
          </a:p>
          <a:p>
            <a:pPr marL="0" indent="0">
              <a:buNone/>
            </a:pPr>
            <a:r>
              <a:rPr lang="tr-TR" sz="1800" b="1" dirty="0"/>
              <a:t>			Sizce ……. nasıl olmalı?</a:t>
            </a:r>
          </a:p>
          <a:p>
            <a:r>
              <a:rPr lang="tr-TR" sz="1800" b="1" dirty="0"/>
              <a:t>Kapalı uçlu sorular: İki veya daha çok cevap arasından birisinin seçilmesi istenir.</a:t>
            </a:r>
          </a:p>
          <a:p>
            <a:pPr marL="0" indent="0">
              <a:buNone/>
            </a:pPr>
            <a:r>
              <a:rPr lang="tr-TR" sz="1800" b="1" dirty="0"/>
              <a:t>			Bu ülkenin vatandaşı mısınız?   Evet    Hayır</a:t>
            </a:r>
          </a:p>
        </p:txBody>
      </p:sp>
    </p:spTree>
    <p:extLst>
      <p:ext uri="{BB962C8B-B14F-4D97-AF65-F5344CB8AC3E}">
        <p14:creationId xmlns:p14="http://schemas.microsoft.com/office/powerpoint/2010/main" val="129131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Kapalı uçlu sorular hızlı sorulur, çabuk cevaplanır. Kodlanması ve analiz edilmesi kolaydır.</a:t>
            </a:r>
          </a:p>
          <a:p>
            <a:endParaRPr lang="tr-TR" sz="1800" b="1" dirty="0"/>
          </a:p>
          <a:p>
            <a:r>
              <a:rPr lang="tr-TR" sz="1800" b="1" dirty="0"/>
              <a:t>Açık uçlu sorular bir kişinin nasıl cevap vereceğinin bilinmediği veya cevapların sınırlandırılmak istenmediği durumlarda kullanılır.</a:t>
            </a:r>
          </a:p>
          <a:p>
            <a:pPr marL="0" indent="0">
              <a:buNone/>
            </a:pPr>
            <a:r>
              <a:rPr lang="tr-TR" sz="1800" b="1" dirty="0"/>
              <a:t>	soruları sormak, cevaplamak, analiz etmek zordur.</a:t>
            </a:r>
          </a:p>
        </p:txBody>
      </p:sp>
    </p:spTree>
    <p:extLst>
      <p:ext uri="{BB962C8B-B14F-4D97-AF65-F5344CB8AC3E}">
        <p14:creationId xmlns:p14="http://schemas.microsoft.com/office/powerpoint/2010/main" val="663583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Soruların Yazılması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1909" y="2186647"/>
            <a:ext cx="6686550" cy="3460652"/>
          </a:xfrm>
        </p:spPr>
        <p:txBody>
          <a:bodyPr>
            <a:normAutofit/>
          </a:bodyPr>
          <a:lstStyle/>
          <a:p>
            <a:r>
              <a:rPr lang="tr-TR" sz="1800" b="1" dirty="0"/>
              <a:t>Sorular dilbilgisi olarak doğru olmalı</a:t>
            </a:r>
          </a:p>
          <a:p>
            <a:r>
              <a:rPr lang="tr-TR" sz="1800" b="1" dirty="0"/>
              <a:t>Karmaşık sözcükler kullanılmamalı</a:t>
            </a:r>
          </a:p>
          <a:p>
            <a:r>
              <a:rPr lang="tr-TR" sz="1800" b="1" dirty="0"/>
              <a:t>Argo kullanılmamalı</a:t>
            </a:r>
          </a:p>
          <a:p>
            <a:r>
              <a:rPr lang="tr-TR" sz="1800" b="1" dirty="0"/>
              <a:t>Açık, net ve herkes tarafından aynı şekilde anlaşılır olmalıdır.</a:t>
            </a:r>
          </a:p>
          <a:p>
            <a:r>
              <a:rPr lang="tr-TR" sz="1800" b="1" dirty="0"/>
              <a:t>Çok uzun olmamalı. En az dört sorudan biri uzun olmalıdır.</a:t>
            </a:r>
          </a:p>
          <a:p>
            <a:r>
              <a:rPr lang="tr-TR" sz="1800" b="1" dirty="0"/>
              <a:t>Bir soruda tek bilgi alınmalıdır.</a:t>
            </a:r>
          </a:p>
          <a:p>
            <a:r>
              <a:rPr lang="tr-TR" sz="1800" b="1" dirty="0"/>
              <a:t>İnsanların bilmediği şeyler sorulmamalıdır.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0770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 Formunun Hazırlanması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45455" y="2457450"/>
            <a:ext cx="7183004" cy="3274256"/>
          </a:xfrm>
        </p:spPr>
        <p:txBody>
          <a:bodyPr>
            <a:normAutofit/>
          </a:bodyPr>
          <a:lstStyle/>
          <a:p>
            <a:r>
              <a:rPr lang="tr-TR" sz="1800" b="1" dirty="0"/>
              <a:t>İlk sorular kolay cevaplanabilir, üslubu yumuşak ve içeriği tarafsız olmalıdır.</a:t>
            </a:r>
          </a:p>
          <a:p>
            <a:r>
              <a:rPr lang="tr-TR" sz="1800" b="1" dirty="0"/>
              <a:t>İlk sorularla araştırmanın konusu hakkında bilgi verilebilmelidir.</a:t>
            </a:r>
          </a:p>
          <a:p>
            <a:r>
              <a:rPr lang="tr-TR" sz="1800" b="1" dirty="0"/>
              <a:t>Daha uzun sorular anketin ilerleyen sürelerinde verilmelidir.</a:t>
            </a:r>
          </a:p>
          <a:p>
            <a:r>
              <a:rPr lang="tr-TR" sz="1800" b="1" dirty="0"/>
              <a:t>Sorular konularına göre gruplanmalıdır. </a:t>
            </a:r>
          </a:p>
          <a:p>
            <a:r>
              <a:rPr lang="tr-TR" sz="1800" b="1" dirty="0"/>
              <a:t>Demografik sorular anketin sonuna konulmalıdır.</a:t>
            </a:r>
          </a:p>
          <a:p>
            <a:r>
              <a:rPr lang="tr-TR" sz="1800" b="1" dirty="0"/>
              <a:t>Açık uçlu sorularda boşluk cevap için yeterli olmalıdır.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1982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Anketle ilgili genel ilkeler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98209" y="2457450"/>
            <a:ext cx="7130250" cy="2833217"/>
          </a:xfrm>
        </p:spPr>
        <p:txBody>
          <a:bodyPr>
            <a:normAutofit/>
          </a:bodyPr>
          <a:lstStyle/>
          <a:p>
            <a:r>
              <a:rPr lang="tr-TR" sz="1800" b="1" dirty="0"/>
              <a:t>Tarafsız olmalı</a:t>
            </a:r>
          </a:p>
          <a:p>
            <a:r>
              <a:rPr lang="tr-TR" sz="1800" b="1" dirty="0"/>
              <a:t>Deneklerin görüşlerini etkilemeye çalışmamalı</a:t>
            </a:r>
          </a:p>
          <a:p>
            <a:r>
              <a:rPr lang="tr-TR" sz="1800" b="1" dirty="0"/>
              <a:t>Anketörle denek karşılıklı etkileşim içinde olmalı</a:t>
            </a:r>
          </a:p>
          <a:p>
            <a:r>
              <a:rPr lang="tr-TR" sz="1800" b="1" dirty="0"/>
              <a:t>Anketör güven verici, ilgili, pozitif olmalı, ses tonu profesyonel olmalı</a:t>
            </a:r>
          </a:p>
          <a:p>
            <a:r>
              <a:rPr lang="tr-TR" sz="1800" b="1" dirty="0"/>
              <a:t>Deneklerin araştırmadaki rolleri açık bir ifadeyle söylenmeli</a:t>
            </a:r>
          </a:p>
          <a:p>
            <a:r>
              <a:rPr lang="tr-TR" sz="1800" b="1" dirty="0"/>
              <a:t>Tüm kategorilerin cevaplanmaları sağlanmalı</a:t>
            </a:r>
          </a:p>
        </p:txBody>
      </p:sp>
    </p:spTree>
    <p:extLst>
      <p:ext uri="{BB962C8B-B14F-4D97-AF65-F5344CB8AC3E}">
        <p14:creationId xmlns:p14="http://schemas.microsoft.com/office/powerpoint/2010/main" val="925898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Anketin denek için zorluğu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Ayıracağı zaman</a:t>
            </a:r>
          </a:p>
          <a:p>
            <a:r>
              <a:rPr lang="tr-TR" sz="1800" b="1" dirty="0"/>
              <a:t>Bu işin sıkıntısı</a:t>
            </a:r>
          </a:p>
          <a:p>
            <a:r>
              <a:rPr lang="tr-TR" sz="1800" b="1" dirty="0"/>
              <a:t>Yorucu bir iş olması</a:t>
            </a:r>
          </a:p>
          <a:p>
            <a:r>
              <a:rPr lang="tr-TR" sz="1800" b="1" dirty="0"/>
              <a:t>Özel bilgilerin istenmesi </a:t>
            </a:r>
          </a:p>
          <a:p>
            <a:r>
              <a:rPr lang="tr-TR" sz="1800" b="1" dirty="0"/>
              <a:t>Boşa zaman harcama düşüncesi</a:t>
            </a:r>
          </a:p>
        </p:txBody>
      </p:sp>
    </p:spTree>
    <p:extLst>
      <p:ext uri="{BB962C8B-B14F-4D97-AF65-F5344CB8AC3E}">
        <p14:creationId xmlns:p14="http://schemas.microsoft.com/office/powerpoint/2010/main" val="1252326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Zorluğa Karşı Denekleri Ödüllendirme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Araştırmanın doğallığını gösterme</a:t>
            </a:r>
          </a:p>
          <a:p>
            <a:r>
              <a:rPr lang="tr-TR" sz="1800" b="1" dirty="0"/>
              <a:t>Anketörün deneğin cevabındaki ilginçliklerle ilgilenmesi</a:t>
            </a:r>
          </a:p>
          <a:p>
            <a:r>
              <a:rPr lang="tr-TR" sz="1800" b="1" dirty="0"/>
              <a:t>Cevapların araştırma için öneminin vurgulanması</a:t>
            </a:r>
          </a:p>
          <a:p>
            <a:r>
              <a:rPr lang="tr-TR" sz="1800" b="1" dirty="0"/>
              <a:t>Anketörün aldığı cevaplardan zevk aldığını göstermesi</a:t>
            </a:r>
          </a:p>
        </p:txBody>
      </p:sp>
    </p:spTree>
    <p:extLst>
      <p:ext uri="{BB962C8B-B14F-4D97-AF65-F5344CB8AC3E}">
        <p14:creationId xmlns:p14="http://schemas.microsoft.com/office/powerpoint/2010/main" val="2326390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4" y="1325333"/>
            <a:ext cx="6683765" cy="565893"/>
          </a:xfrm>
        </p:spPr>
        <p:txBody>
          <a:bodyPr/>
          <a:lstStyle/>
          <a:p>
            <a:r>
              <a:rPr lang="tr-TR" dirty="0"/>
              <a:t>Soruların Sorulması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3512" y="1965081"/>
            <a:ext cx="7794948" cy="3745523"/>
          </a:xfrm>
        </p:spPr>
        <p:txBody>
          <a:bodyPr>
            <a:normAutofit/>
          </a:bodyPr>
          <a:lstStyle/>
          <a:p>
            <a:r>
              <a:rPr lang="tr-TR" sz="1800" b="1" dirty="0"/>
              <a:t>Sorular açıklanmadan, tartışmadan, yorumlanmadan sorulmalıdır</a:t>
            </a:r>
          </a:p>
          <a:p>
            <a:r>
              <a:rPr lang="tr-TR" sz="1800" b="1" dirty="0"/>
              <a:t>Gerekli durumlarda sorular ve cevaplar tekrarlanmalıdır</a:t>
            </a:r>
          </a:p>
          <a:p>
            <a:r>
              <a:rPr lang="tr-TR" sz="1800" b="1" dirty="0"/>
              <a:t>Sorunun tamamen okunmasından sonra cevap verilmesi sağlanmalı</a:t>
            </a:r>
          </a:p>
          <a:p>
            <a:r>
              <a:rPr lang="tr-TR" sz="1800" b="1" dirty="0"/>
              <a:t>Cevap net anlaşılmadıysa deneğe tekrar ettirilmeli</a:t>
            </a:r>
          </a:p>
          <a:p>
            <a:r>
              <a:rPr lang="tr-TR" sz="1800" b="1" dirty="0"/>
              <a:t>Net cevaplar verilmesini sağlanmalı</a:t>
            </a:r>
          </a:p>
          <a:p>
            <a:r>
              <a:rPr lang="tr-TR" sz="1800" b="1" dirty="0"/>
              <a:t>Atlayınız ibaresi yoksa hiçbir soruyu atlamayın</a:t>
            </a:r>
          </a:p>
          <a:p>
            <a:r>
              <a:rPr lang="tr-TR" sz="1800" b="1" dirty="0"/>
              <a:t>Yanlış cevaplanmış veya atlanmış sorular anketör tarafından cevaplanmamalı</a:t>
            </a:r>
          </a:p>
          <a:p>
            <a:r>
              <a:rPr lang="tr-TR" sz="1800" b="1" dirty="0"/>
              <a:t>Sorular düzgün vurgulamalarla okunmalı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550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4" y="1325332"/>
            <a:ext cx="6683765" cy="618647"/>
          </a:xfrm>
        </p:spPr>
        <p:txBody>
          <a:bodyPr/>
          <a:lstStyle/>
          <a:p>
            <a:pPr algn="ctr"/>
            <a:r>
              <a:rPr lang="tr-TR" dirty="0" err="1"/>
              <a:t>Öntest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82151" y="2049487"/>
            <a:ext cx="7246308" cy="3241180"/>
          </a:xfrm>
        </p:spPr>
        <p:txBody>
          <a:bodyPr>
            <a:normAutofit/>
          </a:bodyPr>
          <a:lstStyle/>
          <a:p>
            <a:r>
              <a:rPr lang="tr-TR" sz="1800" b="1" dirty="0"/>
              <a:t>Örnekleme benzeyen ancak örneklem kümesi içinde yer almayan küçük bir örneklem alınır</a:t>
            </a:r>
          </a:p>
          <a:p>
            <a:r>
              <a:rPr lang="tr-TR" sz="1800" b="1" dirty="0"/>
              <a:t>İyi eğitilmiş, tecrübeli anketörlerle uygulanır</a:t>
            </a:r>
          </a:p>
          <a:p>
            <a:r>
              <a:rPr lang="tr-TR" sz="1800" b="1" dirty="0"/>
              <a:t>Cevaplar kadar deneklerin tepkileri de analiz edilir</a:t>
            </a:r>
          </a:p>
          <a:p>
            <a:r>
              <a:rPr lang="tr-TR" sz="1800" b="1" dirty="0"/>
              <a:t>Tüm soruların cevaplanması sağlanır</a:t>
            </a:r>
          </a:p>
          <a:p>
            <a:r>
              <a:rPr lang="tr-TR" sz="1800" b="1" dirty="0"/>
              <a:t>Anket formuyla ilgili genel tepkiler tespit edilir</a:t>
            </a:r>
          </a:p>
          <a:p>
            <a:r>
              <a:rPr lang="tr-TR" sz="1800" b="1" dirty="0"/>
              <a:t>Açık olmayan, zor anlaşılan, tekrar edilen sorular belirlenir ve sonra bu sorular tekrar yazılır.</a:t>
            </a:r>
          </a:p>
        </p:txBody>
      </p:sp>
    </p:spTree>
    <p:extLst>
      <p:ext uri="{BB962C8B-B14F-4D97-AF65-F5344CB8AC3E}">
        <p14:creationId xmlns:p14="http://schemas.microsoft.com/office/powerpoint/2010/main" val="674811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 err="1"/>
              <a:t>Öntestlerle</a:t>
            </a:r>
            <a:r>
              <a:rPr lang="tr-TR" sz="1800" b="1" dirty="0"/>
              <a:t> anketin uzunluğu ile ilgili bilgiler edinildikten sonra anketin yönetilmesinin zorluğu veya kolaylığı, soru formunun anlaşılması ve anketle ilgili genel değerlendirmelere ulaşılarak süreç gözden geçirilir.</a:t>
            </a:r>
          </a:p>
        </p:txBody>
      </p:sp>
    </p:spTree>
    <p:extLst>
      <p:ext uri="{BB962C8B-B14F-4D97-AF65-F5344CB8AC3E}">
        <p14:creationId xmlns:p14="http://schemas.microsoft.com/office/powerpoint/2010/main" val="312947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Dersin Kaynakları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i="1" dirty="0" err="1" smtClean="0"/>
              <a:t>Celinda</a:t>
            </a:r>
            <a:r>
              <a:rPr lang="tr-TR" sz="2400" i="1" dirty="0" smtClean="0"/>
              <a:t> C. Lake, Pat </a:t>
            </a:r>
            <a:r>
              <a:rPr lang="tr-TR" sz="2400" i="1" dirty="0" err="1" smtClean="0"/>
              <a:t>Callbek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Harper</a:t>
            </a:r>
            <a:r>
              <a:rPr lang="tr-TR" sz="2400" i="1" dirty="0" smtClean="0"/>
              <a:t>, Kamuoyu Araştırmaları, Eğitim Kitabevi Yayınları </a:t>
            </a:r>
          </a:p>
          <a:p>
            <a:r>
              <a:rPr lang="tr-TR" sz="2400" i="1" dirty="0" smtClean="0"/>
              <a:t>Kavak Bahtışen, Pazarlama ve Pazar Araştırmaları, Detay Yayıncılık,</a:t>
            </a:r>
          </a:p>
          <a:p>
            <a:r>
              <a:rPr lang="tr-TR" sz="2400" i="1" dirty="0" smtClean="0"/>
              <a:t>Güz Nurettin, Haberde Yönlendirme ve Kamuoyu Araştırmaları, Nobel Yayıncılık</a:t>
            </a:r>
          </a:p>
          <a:p>
            <a:r>
              <a:rPr lang="tr-TR" sz="2400" i="1" dirty="0" err="1" smtClean="0"/>
              <a:t>Terkan</a:t>
            </a:r>
            <a:r>
              <a:rPr lang="tr-TR" sz="2400" i="1" dirty="0" smtClean="0"/>
              <a:t> Banu, Gündem Belirleme, Tablet Kitabevi</a:t>
            </a:r>
          </a:p>
          <a:p>
            <a:r>
              <a:rPr lang="tr-TR" sz="2400" i="1" dirty="0" err="1" smtClean="0"/>
              <a:t>Arsev</a:t>
            </a:r>
            <a:r>
              <a:rPr lang="tr-TR" sz="2400" i="1" dirty="0" smtClean="0"/>
              <a:t> Bektaş, Kamuoyu İletişim ve Demokrasi, Bağlam Yayınevi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58694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ders 4</Template>
  <TotalTime>2</TotalTime>
  <Words>717</Words>
  <Application>Microsoft Office PowerPoint</Application>
  <PresentationFormat>Ekran Gösterisi (4:3)</PresentationFormat>
  <Paragraphs>108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2" baseType="lpstr">
      <vt:lpstr>Arial</vt:lpstr>
      <vt:lpstr>Varsayılan Tasarım</vt:lpstr>
      <vt:lpstr>PowerPoint Sunusu</vt:lpstr>
      <vt:lpstr>Anket Hazırlama</vt:lpstr>
      <vt:lpstr>HAZIRLIK</vt:lpstr>
      <vt:lpstr>Hazırlık Aşamaları</vt:lpstr>
      <vt:lpstr>Kamuoyu Araştırma Yöntemleri</vt:lpstr>
      <vt:lpstr>Postayla Anket</vt:lpstr>
      <vt:lpstr>Yüzyüze Anket</vt:lpstr>
      <vt:lpstr>Telefonla Anket</vt:lpstr>
      <vt:lpstr>Anket Soruları ve Soruların Yapıları</vt:lpstr>
      <vt:lpstr>Soru Tipleri</vt:lpstr>
      <vt:lpstr>PowerPoint Sunusu</vt:lpstr>
      <vt:lpstr>Soruların Yazılması</vt:lpstr>
      <vt:lpstr>Soru Formunun Hazırlanması</vt:lpstr>
      <vt:lpstr>Anketle ilgili genel ilkeler</vt:lpstr>
      <vt:lpstr>Anketin denek için zorluğu</vt:lpstr>
      <vt:lpstr>Zorluğa Karşı Denekleri Ödüllendirme</vt:lpstr>
      <vt:lpstr>Soruların Sorulması</vt:lpstr>
      <vt:lpstr>Öntest</vt:lpstr>
      <vt:lpstr>PowerPoint Sunusu</vt:lpstr>
      <vt:lpstr>Dersin Kaynakları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Burcu</dc:creator>
  <cp:lastModifiedBy>Burcu</cp:lastModifiedBy>
  <cp:revision>1</cp:revision>
  <cp:lastPrinted>1601-01-01T00:00:00Z</cp:lastPrinted>
  <dcterms:created xsi:type="dcterms:W3CDTF">2020-03-18T11:25:11Z</dcterms:created>
  <dcterms:modified xsi:type="dcterms:W3CDTF">2020-03-18T11:28:03Z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